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0" r:id="rId2"/>
    <p:sldId id="508" r:id="rId3"/>
    <p:sldId id="299" r:id="rId4"/>
    <p:sldId id="292" r:id="rId5"/>
    <p:sldId id="420" r:id="rId6"/>
    <p:sldId id="288" r:id="rId7"/>
    <p:sldId id="456" r:id="rId8"/>
    <p:sldId id="415" r:id="rId9"/>
    <p:sldId id="416" r:id="rId10"/>
    <p:sldId id="454" r:id="rId11"/>
    <p:sldId id="417" r:id="rId12"/>
    <p:sldId id="418" r:id="rId13"/>
    <p:sldId id="419" r:id="rId14"/>
    <p:sldId id="422" r:id="rId15"/>
    <p:sldId id="423" r:id="rId16"/>
    <p:sldId id="424" r:id="rId17"/>
    <p:sldId id="425" r:id="rId18"/>
    <p:sldId id="428" r:id="rId19"/>
    <p:sldId id="427" r:id="rId20"/>
    <p:sldId id="426" r:id="rId21"/>
    <p:sldId id="429" r:id="rId22"/>
    <p:sldId id="520" r:id="rId23"/>
    <p:sldId id="430" r:id="rId24"/>
    <p:sldId id="518" r:id="rId25"/>
    <p:sldId id="519" r:id="rId26"/>
    <p:sldId id="521" r:id="rId27"/>
    <p:sldId id="447" r:id="rId28"/>
    <p:sldId id="448" r:id="rId29"/>
    <p:sldId id="450" r:id="rId30"/>
    <p:sldId id="449" r:id="rId31"/>
    <p:sldId id="452" r:id="rId32"/>
    <p:sldId id="516" r:id="rId33"/>
    <p:sldId id="517" r:id="rId34"/>
    <p:sldId id="451" r:id="rId35"/>
    <p:sldId id="474" r:id="rId36"/>
    <p:sldId id="499" r:id="rId37"/>
    <p:sldId id="453" r:id="rId38"/>
    <p:sldId id="50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40000"/>
    <a:srgbClr val="1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 autoAdjust="0"/>
    <p:restoredTop sz="95431" autoAdjust="0"/>
  </p:normalViewPr>
  <p:slideViewPr>
    <p:cSldViewPr>
      <p:cViewPr varScale="1">
        <p:scale>
          <a:sx n="111" d="100"/>
          <a:sy n="111" d="100"/>
        </p:scale>
        <p:origin x="15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0571D28-2707-4699-BC8A-83868C86C127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656B5797-18CA-47C4-9796-C510BB3208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9001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580063-79DE-4D9D-A045-3D011283C7F8}" type="slidenum">
              <a:rPr lang="en-US" altLang="zh-CN" smtClean="0">
                <a:solidFill>
                  <a:srgbClr val="000000"/>
                </a:solidFill>
              </a:rPr>
              <a:pPr/>
              <a:t>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6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ED0F5-08D5-479B-BE2C-C6AFD53DB6DE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DA201-622B-4DD8-950B-B25E1F2D16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AC08E-4263-4978-927E-FE4F8742ABE0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05D97-F4B8-4420-8604-2F2FE4C5D3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56733-247F-4486-9067-6C8A59AEDE44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33EB5-3690-47A8-AED9-7C64CF804E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8B01A-2A68-4B98-9776-E8DE8DD3552C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095EA-FF3A-40E7-AECF-E7CC678E2A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BFF9-D00E-4992-931E-3D56EF947BBA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B4412-6DF0-4144-AE23-9F6227D03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2DB83-F599-4D80-A07E-85901D5A02CE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480C6-DF47-464E-98D8-01499366FD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00215-4441-473D-931D-BA51DF1329A6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D5D60-2881-49AE-871B-8770538AB1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2F09C-F3EA-4A54-B464-3DA2D0BC38C0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2D91-D565-4670-9697-3DC157FBF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8F91B-9C3B-4AE3-8BF7-2E5652BBF502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A63C2-D261-4E3E-B6C2-D810D6EE8E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3A655-8268-4FBE-9F7B-A6AE67D729C6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11C80-16DD-4C73-87CA-8307EDE2DB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1C998-C9B8-4DF2-AD46-112F4BA4928D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34DC9-F00A-47C8-8A17-1CF7E1766B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41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348CC70-BE49-4D7F-9338-362BA0DFE3ED}" type="datetimeFigureOut">
              <a:rPr lang="en-US" altLang="zh-CN"/>
              <a:pPr>
                <a:defRPr/>
              </a:pPr>
              <a:t>6/9/2016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4D5BF8BA-8FE6-442A-8C6A-04653B349C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Albertus Extra Bold" pitchFamily="34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Adobe Caslon Pro" pitchFamily="18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 txBox="1">
            <a:spLocks/>
          </p:cNvSpPr>
          <p:nvPr/>
        </p:nvSpPr>
        <p:spPr bwMode="auto">
          <a:xfrm>
            <a:off x="228600" y="1905000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800">
                <a:solidFill>
                  <a:srgbClr val="FFFFFF"/>
                </a:solidFill>
                <a:latin typeface="Albertus Extra Bold"/>
                <a:ea typeface="黑体" pitchFamily="49" charset="-122"/>
              </a:rPr>
              <a:t>深度学习的基本理论与方法</a:t>
            </a:r>
          </a:p>
        </p:txBody>
      </p:sp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2438400" y="4267200"/>
            <a:ext cx="4419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林广和</a:t>
            </a:r>
            <a:endParaRPr lang="zh-CN" altLang="en-US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2016</a:t>
            </a:r>
            <a:r>
              <a:rPr lang="zh-CN" altLang="en-US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06</a:t>
            </a:r>
            <a:r>
              <a:rPr lang="zh-CN" altLang="en-US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月</a:t>
            </a:r>
            <a:r>
              <a:rPr lang="en-US" altLang="zh-CN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09</a:t>
            </a:r>
            <a:r>
              <a:rPr lang="zh-CN" altLang="en-US" sz="3200" dirty="0" smtClean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日</a:t>
            </a:r>
            <a:endParaRPr lang="zh-CN" altLang="en-US" sz="3200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  <a:endParaRPr lang="en-US" altLang="zh-CN" b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视觉的层次性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属性学习，类别作为属性的一种组合映射</a:t>
            </a:r>
          </a:p>
          <a:p>
            <a:pPr>
              <a:buFont typeface="Wingdings" pitchFamily="2" charset="2"/>
              <a:buNone/>
            </a:pP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   Lampert et al. CVPR’09</a:t>
            </a:r>
          </a:p>
          <a:p>
            <a:pPr lvl="1"/>
            <a:endParaRPr lang="en-US" altLang="zh-CN" sz="18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endParaRPr lang="zh-CN" altLang="en-US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430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8675" y="2881313"/>
            <a:ext cx="3206750" cy="403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4506913"/>
            <a:ext cx="396240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211138" y="44196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类别标签</a:t>
            </a:r>
            <a:endParaRPr lang="zh-CN" altLang="en-US" sz="1400">
              <a:ea typeface="楷体" pitchFamily="49" charset="-122"/>
            </a:endParaRP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806450" y="51054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属性</a:t>
            </a:r>
            <a:endParaRPr lang="zh-CN" altLang="en-US" sz="1400">
              <a:ea typeface="楷体" pitchFamily="49" charset="-122"/>
            </a:endParaRP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203200" y="60198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图像特征</a:t>
            </a:r>
            <a:endParaRPr lang="zh-CN" altLang="en-US" sz="1400"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3886200" cy="4525963"/>
          </a:xfrm>
        </p:spPr>
        <p:txBody>
          <a:bodyPr/>
          <a:lstStyle/>
          <a:p>
            <a:r>
              <a:rPr lang="zh-CN" altLang="en-US" sz="2800" smtClean="0">
                <a:latin typeface="Adobe Caslon Pro"/>
                <a:ea typeface="楷体" pitchFamily="49" charset="-122"/>
              </a:rPr>
              <a:t>特征表示的粒度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Adobe Caslon Pro"/>
                <a:ea typeface="楷体" pitchFamily="49" charset="-122"/>
              </a:rPr>
              <a:t>具有结构性（或者语义）的高层特征对于分类更有意义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/>
          <a:srcRect l="28111" t="30841" r="19180" b="12500"/>
          <a:stretch>
            <a:fillRect/>
          </a:stretch>
        </p:blipFill>
        <p:spPr bwMode="auto">
          <a:xfrm>
            <a:off x="4267200" y="1828800"/>
            <a:ext cx="426720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/>
          <a:srcRect l="25183" t="15625" r="13324" b="52083"/>
          <a:stretch>
            <a:fillRect/>
          </a:stretch>
        </p:blipFill>
        <p:spPr bwMode="auto">
          <a:xfrm>
            <a:off x="533400" y="4495800"/>
            <a:ext cx="8001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zh-CN" altLang="en-US" sz="2800" smtClean="0">
                <a:latin typeface="Adobe Caslon Pro"/>
                <a:ea typeface="楷体" pitchFamily="49" charset="-122"/>
              </a:rPr>
              <a:t>初级（浅层）特征表示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/>
          <a:srcRect l="25183" t="22917" r="14494" b="11458"/>
          <a:stretch>
            <a:fillRect/>
          </a:stretch>
        </p:blipFill>
        <p:spPr bwMode="auto">
          <a:xfrm>
            <a:off x="1066800" y="1828800"/>
            <a:ext cx="662940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066800" y="6157913"/>
            <a:ext cx="7242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000">
                <a:solidFill>
                  <a:schemeClr val="bg1"/>
                </a:solidFill>
                <a:ea typeface="楷体" pitchFamily="49" charset="-122"/>
              </a:rPr>
              <a:t>高层特征或图像，往往是由一些基本结构（浅层特征）组成的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结构性特征表示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/>
          <a:srcRect l="28697" t="23958" r="19180" b="18750"/>
          <a:stretch>
            <a:fillRect/>
          </a:stretch>
        </p:blipFill>
        <p:spPr bwMode="auto">
          <a:xfrm>
            <a:off x="990600" y="1981200"/>
            <a:ext cx="7543800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浅层学习的局限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人工神经网络（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算法）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虽被称作多层感知机，但实际是种只含有一层隐层节点的浅层模型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SVM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Boosting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、最大熵方法（如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LR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Logistic Regression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带有一层隐层节点（如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SVM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Boosting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），或没有隐层节点（如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LR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）的浅层模型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局限性：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有限样本和计算单元情况下对复杂函数的表示能力有限，针对复杂分类问题其泛化能力受限。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2006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年，加拿大多伦多大学教授、机器学习领域的泰斗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Geoffrey Hinton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科学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上发表论文提出深度学习主要观点：</a:t>
            </a:r>
          </a:p>
          <a:p>
            <a:pPr>
              <a:buFont typeface="Arial" charset="0"/>
              <a:buNone/>
            </a:pP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）多隐层的人工神经网络具有优异的特征学习能力，学习得到的特征对数据有更本质的刻画，从而有利于可视化或分类；</a:t>
            </a:r>
          </a:p>
          <a:p>
            <a:pPr>
              <a:buFont typeface="Arial" charset="0"/>
              <a:buNone/>
            </a:pP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）深度神经网络在训练上的难度，可以通过“逐层初始化”（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layer-wise pre-training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）来有效克服，逐层初始化可通过无监督学习实现的。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本质：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通过构建多隐层的模型和海量训练数据（可为无标签数据），来学习更有用的特征，从而最终提升分类或预测的准确性。 “深度模型”是手段，“特征学习”是目的。</a:t>
            </a:r>
          </a:p>
          <a:p>
            <a:pPr>
              <a:lnSpc>
                <a:spcPct val="80000"/>
              </a:lnSpc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与浅层学习区别：</a:t>
            </a:r>
            <a:endParaRPr lang="en-US" altLang="zh-CN" sz="280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）强调了模型结构的深度，通常有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5-10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多层的隐层节点；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明确突出了特征学习的重要性，通过逐层特征变换，将样本在原空间的特征表示变换到一个新特征空间，从而使分类或预测更加容易。与人工规则构造特征的方法相比，利用大数据来学习特征，更能够刻画数据的丰富内在信息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好处：可通过学习一种深层非线性网络结构，实现复杂函数逼近，表征输入数据分布式表示。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3724275"/>
            <a:ext cx="83058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u="sng" smtClean="0">
                <a:latin typeface="Adobe Caslon Pro"/>
                <a:ea typeface="楷体" pitchFamily="49" charset="-122"/>
              </a:rPr>
              <a:t>神经网络</a:t>
            </a:r>
            <a:r>
              <a:rPr lang="zh-CN" altLang="en-US" smtClean="0">
                <a:latin typeface="Adobe Caslon Pro"/>
                <a:ea typeface="楷体" pitchFamily="49" charset="-122"/>
              </a:rPr>
              <a:t> ：                   </a:t>
            </a:r>
            <a:r>
              <a:rPr lang="zh-CN" altLang="en-US" u="sng" smtClean="0">
                <a:latin typeface="Adobe Caslon Pro"/>
                <a:ea typeface="楷体" pitchFamily="49" charset="-122"/>
              </a:rPr>
              <a:t>深度学习</a:t>
            </a:r>
            <a:r>
              <a:rPr lang="zh-CN" altLang="en-US" smtClean="0">
                <a:latin typeface="Adobe Caslon Pro"/>
                <a:ea typeface="楷体" pitchFamily="49" charset="-122"/>
              </a:rPr>
              <a:t>：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" y="2438400"/>
            <a:ext cx="380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4888" y="2400300"/>
            <a:ext cx="307498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457200" y="1308100"/>
            <a:ext cx="8534400" cy="5821363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相同点：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二者均采用分层结构，系统包括输入层、隐层（多层）、输出层组成的多层网络，只有相邻层节点之间有连接，同一层以及跨层节点之间相互无连接，每一层可以看作是一个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logistic 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回归模型。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不同点：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u="sng" smtClean="0">
                <a:latin typeface="楷体" pitchFamily="49" charset="-122"/>
                <a:ea typeface="楷体" pitchFamily="49" charset="-122"/>
              </a:rPr>
              <a:t>神经网络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：采用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算法调整参数，即采用迭代算法来训练整个网络。随机设定初值，计算当前网络的输出，然后根据当前输出和样本真实标签之间的差去改变前面各层的参数，直到收敛；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u="sng" smtClean="0">
                <a:latin typeface="楷体" pitchFamily="49" charset="-122"/>
                <a:ea typeface="楷体" pitchFamily="49" charset="-122"/>
              </a:rPr>
              <a:t>深度学习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：采用逐层训练机制。采用该机制的原因在于如果采用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机制，对于一个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deep network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层以上），残差传播到最前面的层将变得很小，出现所谓的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gradient diffusion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（梯度扩散）。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目 录</a:t>
            </a:r>
          </a:p>
        </p:txBody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概述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动机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深度学习简介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深度学习的训练过程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深度学习的具体模型及方法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深度学习的性能比较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深度学习的应用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黑体" pitchFamily="49" charset="-122"/>
                <a:ea typeface="楷体" pitchFamily="49" charset="-122"/>
              </a:rPr>
              <a:t>展望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参考文献</a:t>
            </a:r>
          </a:p>
          <a:p>
            <a:pPr>
              <a:lnSpc>
                <a:spcPct val="80000"/>
              </a:lnSpc>
            </a:pPr>
            <a:endParaRPr lang="zh-CN" altLang="en-US" sz="2800" dirty="0" smtClean="0">
              <a:latin typeface="Adobe Caslon Pro"/>
            </a:endParaRPr>
          </a:p>
          <a:p>
            <a:pPr>
              <a:lnSpc>
                <a:spcPct val="80000"/>
              </a:lnSpc>
            </a:pPr>
            <a:endParaRPr lang="zh-CN" altLang="en-US" sz="2800" dirty="0" smtClean="0">
              <a:latin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sng" smtClean="0">
                <a:latin typeface="楷体" pitchFamily="49" charset="-122"/>
                <a:ea typeface="楷体" pitchFamily="49" charset="-122"/>
              </a:rPr>
              <a:t>神经网络的局限性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：</a:t>
            </a:r>
          </a:p>
          <a:p>
            <a:endParaRPr lang="zh-CN" altLang="en-US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）比较容易过拟合，参数比较难调整，而且需要不少技巧；</a:t>
            </a: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）训练速度比较慢，在层次比较少（小于等于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）的情况下效果并不比其它方法更优；</a:t>
            </a:r>
          </a:p>
          <a:p>
            <a:pPr>
              <a:buFont typeface="Arial" charset="0"/>
              <a:buNone/>
            </a:pPr>
            <a:endParaRPr lang="zh-CN" altLang="en-US" b="1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不采用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算法的原因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）反馈调整时，梯度越来越稀疏，从顶层越往下，误差校正信号越来越小；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）收敛易至局部最小，由于是采用随机值初始化，当初值是远离最优区域时易导致这一情况；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算法需要有标签数据来训练，但大部分数据是无标签的；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4954588"/>
            <a:ext cx="365760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948238"/>
            <a:ext cx="3948113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解决方案</a:t>
            </a:r>
            <a:endParaRPr lang="zh-CN" altLang="en-US" sz="2800" dirty="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 descr="http://img.my.csdn.net/uploads/201304/09/1365439745_18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70580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1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给定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无标签数据，用非监督学习学习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特征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img.my.csdn.net/uploads/201304/09/1365439780_97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38957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通过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编码器产生特征，然后训练下一层。这样逐层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训练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://img.my.csdn.net/uploads/201304/09/1365439805_4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52863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4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）有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监督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微调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只调整分类器（黑色部分）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这个过程可以看作是一个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feature learning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的过程，是和传统神经网络区别最大的部分。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img.my.csdn.net/uploads/201304/09/1365439828_10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0580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）有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监督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微调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另一种：通过有标签样本，微调整个系统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None/>
            </a:pP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这个过程可以看作是一个</a:t>
            </a:r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feature learning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的过程，是和传统神经网络区别最大的部分。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img.my.csdn.net/uploads/201304/09/1365439852_7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0770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1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915400" cy="4525963"/>
          </a:xfrm>
        </p:spPr>
        <p:txBody>
          <a:bodyPr/>
          <a:lstStyle/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Convolutional 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Neural Networks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zh-CN" altLang="en-US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CNN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为识别二维图像信息而特殊设计的一个多层感知器。</a:t>
            </a: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3214688"/>
            <a:ext cx="48387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5429250" y="3305175"/>
            <a:ext cx="36576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概念示范：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输入图像通过与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个可训练的滤波器和可加偏置进行卷积，在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C1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层产生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个特征映射图，然后特征映射图中每组的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个像素再进行求和，加权值，加偏置，通过一个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Sigmoid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函数得到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S2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层的特征映射图。这些映射图再进过滤波得到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C3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层。这个层级结构再和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S2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一样产生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S4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。最终，这些像素值被光栅化，并连接成一个向量输入到传统的神经网络，得到输出。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5538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权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值共享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35814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438400"/>
            <a:ext cx="35814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AutoShape 6"/>
          <p:cNvSpPr>
            <a:spLocks noChangeArrowheads="1"/>
          </p:cNvSpPr>
          <p:nvPr/>
        </p:nvSpPr>
        <p:spPr bwMode="auto">
          <a:xfrm>
            <a:off x="4519613" y="3502025"/>
            <a:ext cx="457200" cy="381000"/>
          </a:xfrm>
          <a:prstGeom prst="notchedRightArrow">
            <a:avLst>
              <a:gd name="adj1" fmla="val 50000"/>
              <a:gd name="adj2" fmla="val 3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57200" y="5241925"/>
            <a:ext cx="82296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000" b="1">
                <a:solidFill>
                  <a:schemeClr val="bg1"/>
                </a:solidFill>
                <a:ea typeface="楷体" pitchFamily="49" charset="-122"/>
              </a:rPr>
              <a:t>减少参数的方法：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>
                <a:solidFill>
                  <a:schemeClr val="bg1"/>
                </a:solidFill>
                <a:ea typeface="楷体" pitchFamily="49" charset="-122"/>
              </a:rPr>
              <a:t>每个神经元无需对全局图像做感受，只需感受局部区域（</a:t>
            </a:r>
            <a:r>
              <a:rPr lang="en-US" altLang="zh-CN" sz="2000">
                <a:solidFill>
                  <a:schemeClr val="bg1"/>
                </a:solidFill>
                <a:ea typeface="楷体" pitchFamily="49" charset="-122"/>
              </a:rPr>
              <a:t>Feature Map</a:t>
            </a:r>
            <a:r>
              <a:rPr lang="zh-CN" altLang="en-US" sz="2000">
                <a:solidFill>
                  <a:schemeClr val="bg1"/>
                </a:solidFill>
                <a:ea typeface="楷体" pitchFamily="49" charset="-122"/>
              </a:rPr>
              <a:t>），在高层会将这些感受不同局部的神经元综合起来获得全局信息。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每个神经元参数设为相同，即权值共享，也即每个神经元用同一个卷积核去卷积图像。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隐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层神经元数量的确定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971800"/>
            <a:ext cx="41910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Rectangle 5"/>
          <p:cNvSpPr>
            <a:spLocks noChangeArrowheads="1"/>
          </p:cNvSpPr>
          <p:nvPr/>
        </p:nvSpPr>
        <p:spPr bwMode="auto">
          <a:xfrm>
            <a:off x="4953000" y="3094038"/>
            <a:ext cx="3962400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zh-CN" altLang="en-US" sz="24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神经元数量与输入图像大小、滤波器大小和滤波器的滑动步长有关。</a:t>
            </a:r>
          </a:p>
          <a:p>
            <a:pPr>
              <a:buFont typeface="Wingdings" pitchFamily="2" charset="2"/>
              <a:buNone/>
            </a:pPr>
            <a:endParaRPr lang="zh-CN" altLang="en-US" sz="240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例如，输入图像是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1000x1000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像素，滤波器大小是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10x10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，假设滤波器间没有重叠，即步长为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，这样隐层的神经元个数就是</a:t>
            </a:r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(1000x1000 )/ (10x10)=10000</a:t>
            </a:r>
            <a:r>
              <a:rPr lang="zh-CN" altLang="en-US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概 述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深度学习：一种基于无监督特征学习和特征层次结构的学习方法</a:t>
            </a:r>
          </a:p>
          <a:p>
            <a:pPr lvl="1">
              <a:buFont typeface="Arial" charset="0"/>
              <a:buNone/>
            </a:pPr>
            <a:endParaRPr lang="en-US" altLang="zh-CN" smtClean="0">
              <a:latin typeface="Adobe Caslon Pro"/>
              <a:ea typeface="楷体" pitchFamily="49" charset="-122"/>
            </a:endParaRPr>
          </a:p>
          <a:p>
            <a:r>
              <a:rPr lang="zh-CN" altLang="en-US" smtClean="0">
                <a:latin typeface="Adobe Caslon Pro"/>
                <a:ea typeface="楷体" pitchFamily="49" charset="-122"/>
              </a:rPr>
              <a:t>可能的的名称：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深度学习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特征学习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无监督特征学习</a:t>
            </a:r>
          </a:p>
          <a:p>
            <a:pPr lvl="1">
              <a:buFont typeface="Arial" charset="0"/>
              <a:buNone/>
            </a:pPr>
            <a:endParaRPr lang="en-US" altLang="zh-CN" smtClean="0">
              <a:latin typeface="Adobe Caslon Pro"/>
              <a:ea typeface="楷体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7586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多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滤波器情形</a:t>
            </a:r>
          </a:p>
          <a:p>
            <a:endParaRPr lang="en-US" altLang="zh-CN" sz="2400" dirty="0" smtClean="0">
              <a:latin typeface="Adobe Caslon Pro"/>
            </a:endParaRP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667000"/>
            <a:ext cx="4343400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5"/>
          <p:cNvSpPr>
            <a:spLocks noChangeArrowheads="1"/>
          </p:cNvSpPr>
          <p:nvPr/>
        </p:nvSpPr>
        <p:spPr bwMode="auto">
          <a:xfrm>
            <a:off x="990600" y="6172200"/>
            <a:ext cx="361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ea typeface="楷体" pitchFamily="49" charset="-122"/>
              </a:rPr>
              <a:t>不同的颜色表示不同种类的滤波器</a:t>
            </a:r>
          </a:p>
        </p:txBody>
      </p:sp>
      <p:sp>
        <p:nvSpPr>
          <p:cNvPr id="67589" name="Text Box 6"/>
          <p:cNvSpPr txBox="1">
            <a:spLocks noChangeArrowheads="1"/>
          </p:cNvSpPr>
          <p:nvPr/>
        </p:nvSpPr>
        <p:spPr bwMode="auto">
          <a:xfrm>
            <a:off x="5105400" y="2698750"/>
            <a:ext cx="4038600" cy="347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p"/>
            </a:pPr>
            <a:r>
              <a:rPr lang="zh-CN" altLang="en-US" sz="2400">
                <a:solidFill>
                  <a:schemeClr val="bg1"/>
                </a:solidFill>
                <a:ea typeface="楷体" pitchFamily="49" charset="-122"/>
              </a:rPr>
              <a:t>每层隐层神经元的个数按滤波器种类的数量翻倍</a:t>
            </a:r>
          </a:p>
          <a:p>
            <a:pPr>
              <a:spcBef>
                <a:spcPct val="50000"/>
              </a:spcBef>
              <a:buFont typeface="Wingdings" pitchFamily="2" charset="2"/>
              <a:buChar char="p"/>
            </a:pPr>
            <a:r>
              <a:rPr lang="zh-CN" altLang="en-US" sz="2400">
                <a:solidFill>
                  <a:schemeClr val="bg1"/>
                </a:solidFill>
                <a:ea typeface="楷体" pitchFamily="49" charset="-122"/>
              </a:rPr>
              <a:t>每层隐层参数个数仅与滤波器大小、滤波器种类的多少有关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例如：隐含层的每个神经元都连接</a:t>
            </a:r>
            <a:r>
              <a:rPr lang="en-US" altLang="zh-CN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10x10</a:t>
            </a: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像素图像区域，同时有</a:t>
            </a:r>
            <a:r>
              <a:rPr lang="en-US" altLang="zh-CN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100</a:t>
            </a: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种卷积核（滤波器）。则参数总个数为：（</a:t>
            </a:r>
            <a:r>
              <a:rPr lang="en-US" altLang="zh-CN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10x10+1</a:t>
            </a: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x100=10100</a:t>
            </a:r>
            <a:r>
              <a:rPr lang="zh-CN" altLang="en-US" sz="20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314575"/>
            <a:ext cx="670560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5"/>
          <p:cNvSpPr>
            <a:spLocks noChangeArrowheads="1"/>
          </p:cNvSpPr>
          <p:nvPr/>
        </p:nvSpPr>
        <p:spPr bwMode="auto">
          <a:xfrm>
            <a:off x="762000" y="4132263"/>
            <a:ext cx="792480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fontAlgn="ctr">
              <a:buFont typeface="Wingdings" pitchFamily="2" charset="2"/>
              <a:buChar char="p"/>
            </a:pPr>
            <a:r>
              <a:rPr lang="zh-CN" altLang="en-US" sz="2400" b="1" u="sng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卷积过程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：用一个可训练的滤波器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fx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去卷积一个输入的图像（第一阶段是输入的图像，后面的阶段就是</a:t>
            </a:r>
            <a:r>
              <a:rPr lang="en-US" altLang="zh-CN" sz="240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Feature Map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了），然后加一个偏置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bx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，得到卷积层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Cx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  <a:p>
            <a:pPr fontAlgn="ctr">
              <a:buFont typeface="Wingdings" pitchFamily="2" charset="2"/>
              <a:buChar char="p"/>
            </a:pPr>
            <a:r>
              <a:rPr lang="zh-CN" altLang="en-US" sz="2400" b="1" u="sng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子采样过程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：每邻域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个像素通过池化（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pooling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）步骤变为一个像素，然后通过标量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W</a:t>
            </a:r>
            <a:r>
              <a:rPr lang="en-US" altLang="zh-CN" sz="1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x+1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加权，再增加偏置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en-US" altLang="zh-CN" sz="1600" b="1">
                <a:solidFill>
                  <a:schemeClr val="bg1"/>
                </a:solidFill>
              </a:rPr>
              <a:t>x+1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，然后通过一个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sigmoid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激活函数，产生一个大概缩小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倍的特征映射图</a:t>
            </a:r>
            <a:r>
              <a:rPr lang="en-US" altLang="zh-CN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</a:t>
            </a:r>
            <a:r>
              <a:rPr lang="en-US" altLang="zh-CN" sz="16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x+1</a:t>
            </a:r>
            <a:r>
              <a:rPr lang="zh-CN" altLang="en-US" sz="24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卷积过程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2667000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池化过程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9400"/>
            <a:ext cx="845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69634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686800" cy="4525963"/>
          </a:xfrm>
        </p:spPr>
        <p:txBody>
          <a:bodyPr/>
          <a:lstStyle/>
          <a:p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卷积波尔兹曼机（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Convolutional RBM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/>
          <a:stretch>
            <a:fillRect/>
          </a:stretch>
        </p:blipFill>
        <p:spPr bwMode="auto">
          <a:xfrm>
            <a:off x="762000" y="2028825"/>
            <a:ext cx="77724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Rectangle 5"/>
          <p:cNvSpPr>
            <a:spLocks noChangeArrowheads="1"/>
          </p:cNvSpPr>
          <p:nvPr/>
        </p:nvSpPr>
        <p:spPr bwMode="auto">
          <a:xfrm>
            <a:off x="152400" y="4751388"/>
            <a:ext cx="922020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fontAlgn="ctr"/>
            <a:r>
              <a:rPr lang="en-US" altLang="zh-CN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CNN</a:t>
            </a:r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的关键技术</a:t>
            </a:r>
            <a:r>
              <a:rPr lang="zh-CN" altLang="en-US" sz="20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：局部感受野、权值共享、时间或空间子采样</a:t>
            </a:r>
          </a:p>
          <a:p>
            <a:pPr fontAlgn="ctr"/>
            <a:r>
              <a:rPr lang="en-US" altLang="zh-CN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CNN</a:t>
            </a:r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的优点：</a:t>
            </a:r>
          </a:p>
          <a:p>
            <a:pPr fontAlgn="ctr"/>
            <a:r>
              <a:rPr lang="en-US" altLang="zh-CN" sz="20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避免了显式的特征抽取，而隐式地从训练数据中进行学习；</a:t>
            </a:r>
          </a:p>
          <a:p>
            <a:pPr fontAlgn="ctr"/>
            <a:r>
              <a:rPr lang="en-US" altLang="zh-CN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、同一特征映射面上的神经元权值相同，从而网络可以并行学习，降低了网络的复杂性；</a:t>
            </a:r>
          </a:p>
          <a:p>
            <a:pPr fontAlgn="ctr"/>
            <a:r>
              <a:rPr lang="en-US" altLang="zh-CN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、采用时间或者空间的子采样结构，可以获得某种程度的位移、尺度、形变鲁棒性；</a:t>
            </a:r>
          </a:p>
          <a:p>
            <a:pPr fontAlgn="ctr"/>
            <a:r>
              <a:rPr lang="en-US" altLang="zh-CN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、输入信息和网络拓扑结构能很好的吻合，在语音识别和图像处理方面有着独特优势。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基于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CRBM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的深度学习框架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2519363"/>
            <a:ext cx="8915400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113666" name="Rectangle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深度学习的</a:t>
            </a:r>
            <a:r>
              <a:rPr lang="en-US" altLang="zh-CN" b="1" smtClean="0">
                <a:latin typeface="楷体" pitchFamily="49" charset="-122"/>
                <a:ea typeface="楷体" pitchFamily="49" charset="-122"/>
              </a:rPr>
              <a:t>State-of-the-art</a:t>
            </a:r>
            <a:endParaRPr lang="zh-CN" altLang="en-US" b="1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2"/>
          <a:srcRect l="22255" t="11458" r="19180" b="6250"/>
          <a:stretch>
            <a:fillRect/>
          </a:stretch>
        </p:blipFill>
        <p:spPr bwMode="auto">
          <a:xfrm>
            <a:off x="990600" y="2057400"/>
            <a:ext cx="7239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展 望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b="1" dirty="0" smtClean="0">
                <a:latin typeface="Adobe Caslon Pro"/>
                <a:ea typeface="楷体" pitchFamily="49" charset="-122"/>
              </a:rPr>
              <a:t>未来需解决的问题：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zh-CN" altLang="en-US" sz="2800" b="1" dirty="0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对于一个特定的框架，多少维的输入它可以表现得较优？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对捕捉短时或者长时间的时间依赖，哪种架构才是有效的？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如何对于一个给定的深度学习架构，融合多种感知的信息？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如何分辨和利用学习获得的中、高层特征语义知识？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有什么正确的机理可以去增强一个给定的深度学习架构，以改进其鲁棒性和对变形及数据丢失的不变性？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模型方面是否有其他更为有效且有理论依据的深度模型学习算法？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Adobe Caslon Pro"/>
                <a:ea typeface="楷体" pitchFamily="49" charset="-122"/>
              </a:rPr>
              <a:t>是否存在更有效的可并行训练算法？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5714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5344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dirty="0" smtClean="0">
                <a:latin typeface="Adobe Caslon Pro"/>
              </a:rPr>
              <a:t>Tutorials &amp; Background Material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– </a:t>
            </a:r>
            <a:r>
              <a:rPr lang="en-US" altLang="zh-CN" sz="1900" dirty="0" err="1" smtClean="0">
                <a:latin typeface="Adobe Caslon Pro"/>
              </a:rPr>
              <a:t>Yoshua</a:t>
            </a:r>
            <a:r>
              <a:rPr lang="en-US" altLang="zh-CN" sz="1900" dirty="0" smtClean="0">
                <a:latin typeface="Adobe Caslon Pro"/>
              </a:rPr>
              <a:t> </a:t>
            </a:r>
            <a:r>
              <a:rPr lang="en-US" altLang="zh-CN" sz="1900" dirty="0" err="1" smtClean="0">
                <a:latin typeface="Adobe Caslon Pro"/>
              </a:rPr>
              <a:t>Bengio</a:t>
            </a:r>
            <a:r>
              <a:rPr lang="en-US" altLang="zh-CN" sz="1900" dirty="0" smtClean="0">
                <a:latin typeface="Adobe Caslon Pro"/>
              </a:rPr>
              <a:t>, Learning Deep Architectures for AI, Foundations and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Trends  in Machine Learning, 2(1), pp.1-127, 2009.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b="1" dirty="0" smtClean="0">
                <a:latin typeface="Adobe Caslon Pro"/>
              </a:rPr>
              <a:t>     – </a:t>
            </a:r>
            <a:r>
              <a:rPr lang="en-US" altLang="zh-CN" sz="1900" dirty="0" err="1" smtClean="0">
                <a:latin typeface="Adobe Caslon Pro"/>
              </a:rPr>
              <a:t>LeCun</a:t>
            </a:r>
            <a:r>
              <a:rPr lang="en-US" altLang="zh-CN" sz="1900" dirty="0" smtClean="0">
                <a:latin typeface="Adobe Caslon Pro"/>
              </a:rPr>
              <a:t>, Chopra, </a:t>
            </a:r>
            <a:r>
              <a:rPr lang="en-US" altLang="zh-CN" sz="1900" dirty="0" err="1" smtClean="0">
                <a:latin typeface="Adobe Caslon Pro"/>
              </a:rPr>
              <a:t>Hadsell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Ranzato</a:t>
            </a:r>
            <a:r>
              <a:rPr lang="en-US" altLang="zh-CN" sz="1900" dirty="0" smtClean="0">
                <a:latin typeface="Adobe Caslon Pro"/>
              </a:rPr>
              <a:t>, Huang: A Tutorial on Energy-Based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Learning,  in </a:t>
            </a:r>
            <a:r>
              <a:rPr lang="en-US" altLang="zh-CN" sz="1900" dirty="0" err="1" smtClean="0">
                <a:latin typeface="Adobe Caslon Pro"/>
              </a:rPr>
              <a:t>Bakir</a:t>
            </a:r>
            <a:r>
              <a:rPr lang="en-US" altLang="zh-CN" sz="1900" dirty="0" smtClean="0">
                <a:latin typeface="Adobe Caslon Pro"/>
              </a:rPr>
              <a:t>, G. and </a:t>
            </a:r>
            <a:r>
              <a:rPr lang="en-US" altLang="zh-CN" sz="1900" dirty="0" err="1" smtClean="0">
                <a:latin typeface="Adobe Caslon Pro"/>
              </a:rPr>
              <a:t>Hofman</a:t>
            </a:r>
            <a:r>
              <a:rPr lang="en-US" altLang="zh-CN" sz="1900" dirty="0" smtClean="0">
                <a:latin typeface="Adobe Caslon Pro"/>
              </a:rPr>
              <a:t>, T. and </a:t>
            </a:r>
            <a:r>
              <a:rPr lang="en-US" altLang="zh-CN" sz="1900" dirty="0" err="1" smtClean="0">
                <a:latin typeface="Adobe Caslon Pro"/>
              </a:rPr>
              <a:t>Scholkopf</a:t>
            </a:r>
            <a:r>
              <a:rPr lang="en-US" altLang="zh-CN" sz="1900" dirty="0" smtClean="0">
                <a:latin typeface="Adobe Caslon Pro"/>
              </a:rPr>
              <a:t>, B. and </a:t>
            </a:r>
            <a:r>
              <a:rPr lang="en-US" altLang="zh-CN" sz="1900" dirty="0" err="1" smtClean="0">
                <a:latin typeface="Adobe Caslon Pro"/>
              </a:rPr>
              <a:t>Smola</a:t>
            </a:r>
            <a:r>
              <a:rPr lang="en-US" altLang="zh-CN" sz="1900" dirty="0" smtClean="0">
                <a:latin typeface="Adobe Caslon Pro"/>
              </a:rPr>
              <a:t>, A.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and </a:t>
            </a:r>
            <a:r>
              <a:rPr lang="en-US" altLang="zh-CN" sz="1900" dirty="0" err="1" smtClean="0">
                <a:latin typeface="Adobe Caslon Pro"/>
              </a:rPr>
              <a:t>Taskar</a:t>
            </a:r>
            <a:r>
              <a:rPr lang="en-US" altLang="zh-CN" sz="1900" dirty="0" smtClean="0">
                <a:latin typeface="Adobe Caslon Pro"/>
              </a:rPr>
              <a:t>, B. (</a:t>
            </a:r>
            <a:r>
              <a:rPr lang="en-US" altLang="zh-CN" sz="1900" dirty="0" err="1" smtClean="0">
                <a:latin typeface="Adobe Caslon Pro"/>
              </a:rPr>
              <a:t>Eds</a:t>
            </a:r>
            <a:r>
              <a:rPr lang="en-US" altLang="zh-CN" sz="1900" dirty="0" smtClean="0">
                <a:latin typeface="Adobe Caslon Pro"/>
              </a:rPr>
              <a:t>),  Predicting Structured Data, MIT Press, 2006</a:t>
            </a:r>
          </a:p>
          <a:p>
            <a:pPr>
              <a:lnSpc>
                <a:spcPct val="80000"/>
              </a:lnSpc>
            </a:pPr>
            <a:r>
              <a:rPr lang="en-US" altLang="zh-CN" sz="2400" b="1" dirty="0" smtClean="0">
                <a:latin typeface="Adobe Caslon Pro"/>
              </a:rPr>
              <a:t>Convolutional 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– </a:t>
            </a:r>
            <a:r>
              <a:rPr lang="en-US" altLang="zh-CN" sz="1900" dirty="0" err="1" smtClean="0">
                <a:latin typeface="Adobe Caslon Pro"/>
              </a:rPr>
              <a:t>LeCun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Bottou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Bengio</a:t>
            </a:r>
            <a:r>
              <a:rPr lang="en-US" altLang="zh-CN" sz="1900" dirty="0" smtClean="0">
                <a:latin typeface="Adobe Caslon Pro"/>
              </a:rPr>
              <a:t> and </a:t>
            </a:r>
            <a:r>
              <a:rPr lang="en-US" altLang="zh-CN" sz="1900" dirty="0" err="1" smtClean="0">
                <a:latin typeface="Adobe Caslon Pro"/>
              </a:rPr>
              <a:t>Haffner</a:t>
            </a:r>
            <a:r>
              <a:rPr lang="en-US" altLang="zh-CN" sz="1900" dirty="0" smtClean="0">
                <a:latin typeface="Adobe Caslon Pro"/>
              </a:rPr>
              <a:t>: Gradient-Based Learning Applied to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Document Recognition, Proceedings of the IEEE, 86(11):2278-2324,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November 1998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b="1" dirty="0" smtClean="0">
                <a:latin typeface="Adobe Caslon Pro"/>
              </a:rPr>
              <a:t>      – </a:t>
            </a:r>
            <a:r>
              <a:rPr lang="en-US" altLang="zh-CN" sz="1900" dirty="0" smtClean="0">
                <a:latin typeface="Adobe Caslon Pro"/>
              </a:rPr>
              <a:t>Jarrett, </a:t>
            </a:r>
            <a:r>
              <a:rPr lang="en-US" altLang="zh-CN" sz="1900" dirty="0" err="1" smtClean="0">
                <a:latin typeface="Adobe Caslon Pro"/>
              </a:rPr>
              <a:t>Kavukcuoglu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Ranzato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LeCun</a:t>
            </a:r>
            <a:r>
              <a:rPr lang="en-US" altLang="zh-CN" sz="1900" dirty="0" smtClean="0">
                <a:latin typeface="Adobe Caslon Pro"/>
              </a:rPr>
              <a:t>: What is the Best Multi-Stage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Architecture for Object Recognition?, Proc. International Conference 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Computer Vision (ICCV'09), IEEE, 2009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</a:t>
            </a:r>
            <a:r>
              <a:rPr lang="en-US" altLang="zh-CN" sz="1900" b="1" dirty="0" smtClean="0">
                <a:latin typeface="Adobe Caslon Pro"/>
              </a:rPr>
              <a:t>–</a:t>
            </a:r>
            <a:r>
              <a:rPr lang="en-US" altLang="zh-CN" sz="1900" dirty="0" smtClean="0">
                <a:latin typeface="Adobe Caslon Pro"/>
              </a:rPr>
              <a:t> </a:t>
            </a:r>
            <a:r>
              <a:rPr lang="en-US" altLang="zh-CN" sz="1900" dirty="0" err="1" smtClean="0">
                <a:latin typeface="Adobe Caslon Pro"/>
              </a:rPr>
              <a:t>Kavukcuoglu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Sermanet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Boureau</a:t>
            </a:r>
            <a:r>
              <a:rPr lang="en-US" altLang="zh-CN" sz="1900" dirty="0" smtClean="0">
                <a:latin typeface="Adobe Caslon Pro"/>
              </a:rPr>
              <a:t>, </a:t>
            </a:r>
            <a:r>
              <a:rPr lang="en-US" altLang="zh-CN" sz="1900" dirty="0" err="1" smtClean="0">
                <a:latin typeface="Adobe Caslon Pro"/>
              </a:rPr>
              <a:t>Gregor</a:t>
            </a:r>
            <a:r>
              <a:rPr lang="en-US" altLang="zh-CN" sz="1900" dirty="0" smtClean="0">
                <a:latin typeface="Adobe Caslon Pro"/>
              </a:rPr>
              <a:t>, Mathieu, </a:t>
            </a:r>
            <a:r>
              <a:rPr lang="en-US" altLang="zh-CN" sz="1900" dirty="0" err="1" smtClean="0">
                <a:latin typeface="Adobe Caslon Pro"/>
              </a:rPr>
              <a:t>LeCun</a:t>
            </a:r>
            <a:r>
              <a:rPr lang="en-US" altLang="zh-CN" sz="1900" dirty="0" smtClean="0">
                <a:latin typeface="Adobe Caslon Pro"/>
              </a:rPr>
              <a:t>: Learning   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Convolutional Feature </a:t>
            </a:r>
            <a:r>
              <a:rPr lang="en-US" altLang="zh-CN" sz="1900" dirty="0" err="1" smtClean="0">
                <a:latin typeface="Adobe Caslon Pro"/>
              </a:rPr>
              <a:t>Hierachies</a:t>
            </a:r>
            <a:r>
              <a:rPr lang="en-US" altLang="zh-CN" sz="1900" dirty="0" smtClean="0">
                <a:latin typeface="Adobe Caslon Pro"/>
              </a:rPr>
              <a:t> for Visual Recognition, Advances in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dirty="0" smtClean="0">
                <a:latin typeface="Adobe Caslon Pro"/>
              </a:rPr>
              <a:t>      Neural Information Processing Systems (NIPS 2010), 23, 2010</a:t>
            </a:r>
            <a:endParaRPr lang="zh-CN" altLang="en-US" sz="1900" dirty="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Albertus Extra Bold"/>
                <a:ea typeface="黑体" pitchFamily="49" charset="-122"/>
              </a:rPr>
              <a:t>动 机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Content Placeholder 2"/>
          <p:cNvSpPr txBox="1">
            <a:spLocks/>
          </p:cNvSpPr>
          <p:nvPr/>
        </p:nvSpPr>
        <p:spPr bwMode="auto">
          <a:xfrm>
            <a:off x="128588" y="4267200"/>
            <a:ext cx="9448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良好的特征表达，对最终算法的准确性起了非常关键的作用；</a:t>
            </a:r>
          </a:p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识别系统主要的计算和测试工作耗时主要集中在特征提取部分；</a:t>
            </a:r>
          </a:p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特征的样式目前一般都是人工设计的，靠人工提取特征。</a:t>
            </a:r>
            <a:endParaRPr lang="en-US" altLang="zh-CN" sz="2400" b="1">
              <a:solidFill>
                <a:schemeClr val="bg1"/>
              </a:solidFill>
              <a:ea typeface="华文楷体" pitchFamily="2" charset="-122"/>
            </a:endParaRPr>
          </a:p>
        </p:txBody>
      </p:sp>
      <p:grpSp>
        <p:nvGrpSpPr>
          <p:cNvPr id="17412" name="Group 1"/>
          <p:cNvGrpSpPr>
            <a:grpSpLocks/>
          </p:cNvGrpSpPr>
          <p:nvPr/>
        </p:nvGrpSpPr>
        <p:grpSpPr bwMode="auto">
          <a:xfrm>
            <a:off x="457200" y="2133600"/>
            <a:ext cx="8229600" cy="1524000"/>
            <a:chOff x="1143000" y="1295400"/>
            <a:chExt cx="6858000" cy="841617"/>
          </a:xfrm>
        </p:grpSpPr>
        <p:sp>
          <p:nvSpPr>
            <p:cNvPr id="17414" name="Rectangle 13"/>
            <p:cNvSpPr>
              <a:spLocks noChangeArrowheads="1"/>
            </p:cNvSpPr>
            <p:nvPr/>
          </p:nvSpPr>
          <p:spPr bwMode="auto">
            <a:xfrm>
              <a:off x="1143000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chemeClr val="bg1"/>
                  </a:solidFill>
                  <a:latin typeface="Arial Narrow" pitchFamily="34" charset="0"/>
                  <a:ea typeface="MS PGothic" pitchFamily="34" charset="-128"/>
                </a:rPr>
                <a:t>Low-level sensing</a:t>
              </a:r>
            </a:p>
          </p:txBody>
        </p:sp>
        <p:sp>
          <p:nvSpPr>
            <p:cNvPr id="17415" name="Rectangle 14"/>
            <p:cNvSpPr>
              <a:spLocks noChangeArrowheads="1"/>
            </p:cNvSpPr>
            <p:nvPr/>
          </p:nvSpPr>
          <p:spPr bwMode="auto">
            <a:xfrm>
              <a:off x="2514600" y="1295400"/>
              <a:ext cx="1160585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Pre-processing</a:t>
              </a:r>
            </a:p>
          </p:txBody>
        </p:sp>
        <p:sp>
          <p:nvSpPr>
            <p:cNvPr id="17416" name="Rectangle 15"/>
            <p:cNvSpPr>
              <a:spLocks noChangeArrowheads="1"/>
            </p:cNvSpPr>
            <p:nvPr/>
          </p:nvSpPr>
          <p:spPr bwMode="auto">
            <a:xfrm>
              <a:off x="3991708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Feature extract.</a:t>
              </a:r>
            </a:p>
          </p:txBody>
        </p:sp>
        <p:sp>
          <p:nvSpPr>
            <p:cNvPr id="17417" name="Rectangle 18"/>
            <p:cNvSpPr>
              <a:spLocks noChangeArrowheads="1"/>
            </p:cNvSpPr>
            <p:nvPr/>
          </p:nvSpPr>
          <p:spPr bwMode="auto">
            <a:xfrm>
              <a:off x="5363308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Feature selection</a:t>
              </a: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6734908" y="1295400"/>
              <a:ext cx="1266092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Inference: prediction, recognition</a:t>
              </a:r>
            </a:p>
          </p:txBody>
        </p:sp>
        <p:sp>
          <p:nvSpPr>
            <p:cNvPr id="17419" name="Right Arrow 20"/>
            <p:cNvSpPr>
              <a:spLocks noChangeArrowheads="1"/>
            </p:cNvSpPr>
            <p:nvPr/>
          </p:nvSpPr>
          <p:spPr bwMode="auto">
            <a:xfrm>
              <a:off x="2263619" y="1615562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0" name="Right Arrow 21"/>
            <p:cNvSpPr>
              <a:spLocks noChangeArrowheads="1"/>
            </p:cNvSpPr>
            <p:nvPr/>
          </p:nvSpPr>
          <p:spPr bwMode="auto">
            <a:xfrm>
              <a:off x="3750718" y="1621936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1" name="Right Arrow 22"/>
            <p:cNvSpPr>
              <a:spLocks noChangeArrowheads="1"/>
            </p:cNvSpPr>
            <p:nvPr/>
          </p:nvSpPr>
          <p:spPr bwMode="auto">
            <a:xfrm>
              <a:off x="5112327" y="1610551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2" name="Right Arrow 23"/>
            <p:cNvSpPr>
              <a:spLocks noChangeArrowheads="1"/>
            </p:cNvSpPr>
            <p:nvPr/>
          </p:nvSpPr>
          <p:spPr bwMode="auto">
            <a:xfrm>
              <a:off x="6483927" y="1621936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</p:grpSp>
      <p:sp>
        <p:nvSpPr>
          <p:cNvPr id="17413" name="Text Box 15"/>
          <p:cNvSpPr txBox="1">
            <a:spLocks noChangeArrowheads="1"/>
          </p:cNvSpPr>
          <p:nvPr/>
        </p:nvSpPr>
        <p:spPr bwMode="auto">
          <a:xfrm>
            <a:off x="381000" y="13716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dobe Caslon Pro"/>
                <a:ea typeface="楷体" pitchFamily="49" charset="-122"/>
              </a:rPr>
              <a:t>传统的模式识别方法：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8305800" cy="4525963"/>
          </a:xfrm>
        </p:spPr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实验：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LP-</a:t>
            </a:r>
            <a:r>
              <a:rPr lang="en-US" altLang="zh-CN" smtClean="0">
                <a:latin typeface="楷体" pitchFamily="49" charset="-122"/>
                <a:ea typeface="楷体" pitchFamily="49" charset="-122"/>
                <a:cs typeface="Lucida Grande"/>
              </a:rPr>
              <a:t>β  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Multiple Kernel Learning</a:t>
            </a:r>
          </a:p>
          <a:p>
            <a:pPr lvl="1"/>
            <a:r>
              <a:rPr lang="en-US" altLang="zh-CN" smtClean="0">
                <a:latin typeface="楷体" pitchFamily="49" charset="-122"/>
                <a:ea typeface="楷体" pitchFamily="49" charset="-122"/>
              </a:rPr>
              <a:t>Gehler and Nowozin, On Feature Combination for Multiclass Object Classification, ICCV’09</a:t>
            </a:r>
          </a:p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采用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39 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个不同的特征</a:t>
            </a:r>
          </a:p>
          <a:p>
            <a:pPr lvl="1"/>
            <a:r>
              <a:rPr lang="en-US" altLang="zh-CN" smtClean="0">
                <a:latin typeface="楷体" pitchFamily="49" charset="-122"/>
                <a:ea typeface="楷体" pitchFamily="49" charset="-122"/>
              </a:rPr>
              <a:t>PHOG, SIFT, V1S+,</a:t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en-US" altLang="zh-CN" smtClean="0">
                <a:latin typeface="楷体" pitchFamily="49" charset="-122"/>
                <a:ea typeface="楷体" pitchFamily="49" charset="-122"/>
              </a:rPr>
              <a:t>Region Cov.  Etc.  </a:t>
            </a:r>
          </a:p>
          <a:p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在普通特征上</a:t>
            </a:r>
            <a:r>
              <a:rPr lang="en-US" altLang="zh-CN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MKL</a:t>
            </a:r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表现</a:t>
            </a:r>
          </a:p>
          <a:p>
            <a:pPr>
              <a:buFont typeface="Arial" charset="0"/>
              <a:buNone/>
            </a:pPr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有限</a:t>
            </a:r>
          </a:p>
          <a:p>
            <a:pPr>
              <a:buFont typeface="Arial" charset="0"/>
              <a:buNone/>
            </a:pPr>
            <a:r>
              <a:rPr lang="zh-CN" altLang="en-US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Wingdings" pitchFamily="2" charset="2"/>
              </a:rPr>
              <a:t>结论：特征更重要</a:t>
            </a:r>
            <a:endParaRPr lang="zh-CN" altLang="en-US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5" y="3154363"/>
            <a:ext cx="4343400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9017000" cy="4525963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latin typeface="Adobe Caslon Pro"/>
                <a:ea typeface="楷体" pitchFamily="49" charset="-122"/>
              </a:rPr>
              <a:t>机器学习中，获得好的特征是识别成功的关键</a:t>
            </a:r>
          </a:p>
          <a:p>
            <a:pPr eaLnBrk="1" hangingPunct="1"/>
            <a:r>
              <a:rPr lang="zh-CN" altLang="en-US" sz="2400" dirty="0" smtClean="0">
                <a:latin typeface="Adobe Caslon Pro"/>
                <a:ea typeface="楷体" pitchFamily="49" charset="-122"/>
              </a:rPr>
              <a:t>目前存在大量人工设计的特征，不同研究对象特征不同，特征具有多样性，如：</a:t>
            </a:r>
            <a:r>
              <a:rPr lang="en-US" altLang="zh-CN" sz="2400" dirty="0" smtClean="0">
                <a:latin typeface="Adobe Caslon Pro"/>
                <a:ea typeface="楷体" pitchFamily="49" charset="-122"/>
              </a:rPr>
              <a:t>SIFT, HOG, LBP</a:t>
            </a:r>
            <a:r>
              <a:rPr lang="zh-CN" altLang="en-US" sz="2400" dirty="0" smtClean="0">
                <a:latin typeface="Adobe Caslon Pro"/>
                <a:ea typeface="楷体" pitchFamily="49" charset="-122"/>
              </a:rPr>
              <a:t>等</a:t>
            </a:r>
            <a:endParaRPr lang="en-US" altLang="zh-CN" sz="2400" dirty="0" smtClean="0">
              <a:latin typeface="Adobe Caslon Pro"/>
              <a:ea typeface="楷体" pitchFamily="49" charset="-122"/>
            </a:endParaRPr>
          </a:p>
          <a:p>
            <a:pPr eaLnBrk="1" hangingPunct="1"/>
            <a:r>
              <a:rPr lang="zh-CN" altLang="en-US" sz="2400" dirty="0" smtClean="0">
                <a:latin typeface="Adobe Caslon Pro"/>
                <a:ea typeface="楷体" pitchFamily="49" charset="-122"/>
              </a:rPr>
              <a:t>手工选取特征费时费力，需要启发式专业知识，很大程度上靠经验和运气</a:t>
            </a:r>
          </a:p>
          <a:p>
            <a:pPr eaLnBrk="1" hangingPunct="1"/>
            <a:r>
              <a:rPr lang="zh-CN" altLang="en-US" sz="2400" dirty="0" smtClean="0">
                <a:latin typeface="Adobe Caslon Pro"/>
                <a:ea typeface="楷体" pitchFamily="49" charset="-122"/>
              </a:rPr>
              <a:t>是否能自动地学习特征？</a:t>
            </a:r>
            <a:endParaRPr lang="en-US" altLang="zh-CN" sz="2400" dirty="0" smtClean="0">
              <a:latin typeface="Adobe Caslon Pro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0" name="Picture 11"/>
          <p:cNvPicPr>
            <a:picLocks noChangeAspect="1" noChangeArrowheads="1"/>
          </p:cNvPicPr>
          <p:nvPr/>
        </p:nvPicPr>
        <p:blipFill>
          <a:blip r:embed="rId3"/>
          <a:srcRect l="27525" t="25000" r="19180" b="13542"/>
          <a:stretch>
            <a:fillRect/>
          </a:stretch>
        </p:blipFill>
        <p:spPr bwMode="auto">
          <a:xfrm>
            <a:off x="1295400" y="3733800"/>
            <a:ext cx="7010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2355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971675"/>
            <a:ext cx="8229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b="1" smtClean="0">
                <a:latin typeface="Adobe Caslon Pro"/>
                <a:ea typeface="楷体" pitchFamily="49" charset="-122"/>
              </a:rPr>
              <a:t>一般而言，特征越多，给出信息就越多，识别准确性会得到提升；</a:t>
            </a:r>
          </a:p>
          <a:p>
            <a:pPr>
              <a:lnSpc>
                <a:spcPct val="90000"/>
              </a:lnSpc>
            </a:pPr>
            <a:r>
              <a:rPr lang="zh-CN" altLang="en-US" sz="2000" b="1" smtClean="0">
                <a:latin typeface="Adobe Caslon Pro"/>
                <a:ea typeface="楷体" pitchFamily="49" charset="-122"/>
              </a:rPr>
              <a:t>但特征多，计算复杂度增加，探索的空间大，可以用来训练的数据在每个特征上就会稀疏。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Adobe Caslon Pro"/>
                <a:ea typeface="楷体" pitchFamily="49" charset="-122"/>
              </a:rPr>
              <a:t>结论：不一定特征越多越好！需要有多少个特征，需要学习确定。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3" y="1285875"/>
            <a:ext cx="6553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zh-CN" altLang="en-US" sz="2400" b="1" smtClean="0">
                <a:latin typeface="Adobe Caslon Pro"/>
                <a:ea typeface="楷体" pitchFamily="49" charset="-122"/>
              </a:rPr>
              <a:t>人脑视觉机理</a:t>
            </a:r>
            <a:endParaRPr lang="en-US" altLang="zh-CN" sz="24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1981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年的诺贝尔医学奖获得者 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David Hubel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TorstenWiesel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发现了视觉系统的信息处理机制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发现了一种被称为“方向选择性细胞的神经元细胞，当瞳孔发现了眼前的物体的边缘，而且这个边缘指向某个方向时，这种神经元细胞就会活跃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/>
          <a:srcRect l="29283" t="28125" r="19180" b="21875"/>
          <a:stretch>
            <a:fillRect/>
          </a:stretch>
        </p:blipFill>
        <p:spPr bwMode="auto">
          <a:xfrm>
            <a:off x="1752600" y="3667125"/>
            <a:ext cx="57150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>
          <a:xfrm>
            <a:off x="381000" y="1189038"/>
            <a:ext cx="8229600" cy="4525962"/>
          </a:xfrm>
        </p:spPr>
        <p:txBody>
          <a:bodyPr/>
          <a:lstStyle/>
          <a:p>
            <a:r>
              <a:rPr lang="zh-CN" altLang="en-US" sz="2400" b="1" smtClean="0">
                <a:latin typeface="Adobe Caslon Pro"/>
                <a:ea typeface="楷体" pitchFamily="49" charset="-122"/>
              </a:rPr>
              <a:t>人脑视觉机理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人的视觉系统的信息处理是分级的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高层的特征是低层特征的组合，从低层到高层的特征表示越来越抽象，越来越能表现语义或者意图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抽象层面越高，存在的可能猜测就越少，就越利于分类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/>
          <a:srcRect l="28697" t="17708" r="19180" b="12639"/>
          <a:stretch>
            <a:fillRect/>
          </a:stretch>
        </p:blipFill>
        <p:spPr bwMode="auto">
          <a:xfrm>
            <a:off x="1295400" y="3038475"/>
            <a:ext cx="64770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18258</TotalTime>
  <Words>2323</Words>
  <Application>Microsoft Office PowerPoint</Application>
  <PresentationFormat>全屏显示(4:3)</PresentationFormat>
  <Paragraphs>210</Paragraphs>
  <Slides>38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Albertus Extra Bold</vt:lpstr>
      <vt:lpstr>Lucida Grande</vt:lpstr>
      <vt:lpstr>ＭＳ Ｐゴシック</vt:lpstr>
      <vt:lpstr>ＭＳ Ｐゴシック</vt:lpstr>
      <vt:lpstr>黑体</vt:lpstr>
      <vt:lpstr>华文楷体</vt:lpstr>
      <vt:lpstr>楷体</vt:lpstr>
      <vt:lpstr>宋体</vt:lpstr>
      <vt:lpstr>Adobe Caslon Pro</vt:lpstr>
      <vt:lpstr>Arial</vt:lpstr>
      <vt:lpstr>Arial Narrow</vt:lpstr>
      <vt:lpstr>Calibri</vt:lpstr>
      <vt:lpstr>Wingdings</vt:lpstr>
      <vt:lpstr>2_Office Theme</vt:lpstr>
      <vt:lpstr>PowerPoint 演示文稿</vt:lpstr>
      <vt:lpstr>目 录</vt:lpstr>
      <vt:lpstr>概 述</vt:lpstr>
      <vt:lpstr>动 机</vt:lpstr>
      <vt:lpstr>动 机——为什么要自动学习特征</vt:lpstr>
      <vt:lpstr>动 机——为什么要自动学习特征</vt:lpstr>
      <vt:lpstr>动 机——为什么要自动学习特征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深度学习</vt:lpstr>
      <vt:lpstr>深度学习</vt:lpstr>
      <vt:lpstr>深度学习</vt:lpstr>
      <vt:lpstr>深度学习 vs. 神经网络</vt:lpstr>
      <vt:lpstr>深度学习 vs. 神经网络</vt:lpstr>
      <vt:lpstr>深度学习 vs. 神经网络</vt:lpstr>
      <vt:lpstr>深度学习训练过程</vt:lpstr>
      <vt:lpstr>深度学习训练过程</vt:lpstr>
      <vt:lpstr>深度学习训练过程</vt:lpstr>
      <vt:lpstr>深度学习训练过程</vt:lpstr>
      <vt:lpstr>深度学习训练过程</vt:lpstr>
      <vt:lpstr>深度学习训练过程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深度学习的具体模型及方法</vt:lpstr>
      <vt:lpstr>深度学习的应用</vt:lpstr>
      <vt:lpstr>展 望</vt:lpstr>
      <vt:lpstr>参考文献</vt:lpstr>
    </vt:vector>
  </TitlesOfParts>
  <Company>NYU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 Fergus</dc:creator>
  <cp:lastModifiedBy>B907-LGH</cp:lastModifiedBy>
  <cp:revision>391</cp:revision>
  <dcterms:created xsi:type="dcterms:W3CDTF">2011-08-18T19:05:52Z</dcterms:created>
  <dcterms:modified xsi:type="dcterms:W3CDTF">2016-06-09T08:24:06Z</dcterms:modified>
</cp:coreProperties>
</file>